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1" r:id="rId6"/>
    <p:sldId id="270" r:id="rId7"/>
    <p:sldId id="271" r:id="rId8"/>
    <p:sldId id="272" r:id="rId9"/>
    <p:sldId id="268" r:id="rId10"/>
    <p:sldId id="273" r:id="rId11"/>
    <p:sldId id="278" r:id="rId12"/>
    <p:sldId id="274" r:id="rId13"/>
    <p:sldId id="275" r:id="rId14"/>
    <p:sldId id="276" r:id="rId15"/>
    <p:sldId id="277" r:id="rId16"/>
    <p:sldId id="280" r:id="rId17"/>
    <p:sldId id="279" r:id="rId18"/>
    <p:sldId id="267" r:id="rId19"/>
    <p:sldId id="281" r:id="rId20"/>
    <p:sldId id="265" r:id="rId21"/>
    <p:sldId id="257" r:id="rId22"/>
  </p:sldIdLst>
  <p:sldSz cx="12192000" cy="6858000"/>
  <p:notesSz cx="6858000" cy="9144000"/>
  <p:embeddedFontLst>
    <p:embeddedFont>
      <p:font typeface="KoPub돋움체 Bold" panose="02020603020101020101" pitchFamily="18" charset="-127"/>
      <p:regular r:id="rId23"/>
    </p:embeddedFont>
    <p:embeddedFont>
      <p:font typeface="KoPub돋움체 Light" panose="02020603020101020101" pitchFamily="18" charset="-127"/>
      <p:regular r:id="rId24"/>
    </p:embeddedFont>
    <p:embeddedFont>
      <p:font typeface="KoPub돋움체 Medium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B39"/>
    <a:srgbClr val="E6E6E6"/>
    <a:srgbClr val="00C03B"/>
    <a:srgbClr val="E7E6E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6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2020-06-14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77714" y="2815651"/>
            <a:ext cx="4942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네트워크 프로그래밍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차과제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19513" y="3552825"/>
            <a:ext cx="4752975" cy="43237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72636" y="3584347"/>
            <a:ext cx="3446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공용 캘린더 프로그램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15763" y="64265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rgbClr val="152B3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9414E1-9A2B-49AA-8A96-0B87A4DA81E0}"/>
              </a:ext>
            </a:extLst>
          </p:cNvPr>
          <p:cNvSpPr txBox="1"/>
          <p:nvPr/>
        </p:nvSpPr>
        <p:spPr>
          <a:xfrm>
            <a:off x="3719512" y="4169122"/>
            <a:ext cx="475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2016156003 </a:t>
            </a:r>
            <a:r>
              <a:rPr lang="ko-KR" altLang="en-US" dirty="0">
                <a:solidFill>
                  <a:srgbClr val="152B3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김동혁</a:t>
            </a: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4468" y="81975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요구사항 확인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14A277-824D-447D-B329-87F89CEE035C}"/>
              </a:ext>
            </a:extLst>
          </p:cNvPr>
          <p:cNvSpPr/>
          <p:nvPr/>
        </p:nvSpPr>
        <p:spPr>
          <a:xfrm>
            <a:off x="1561779" y="1538829"/>
            <a:ext cx="3850731" cy="37746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8E4C0-EB6F-4067-9D14-291D24E04F04}"/>
              </a:ext>
            </a:extLst>
          </p:cNvPr>
          <p:cNvSpPr txBox="1"/>
          <p:nvPr/>
        </p:nvSpPr>
        <p:spPr>
          <a:xfrm>
            <a:off x="1675554" y="1546961"/>
            <a:ext cx="35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일정은 한눈에 볼 수 있어야한다</a:t>
            </a:r>
            <a:r>
              <a: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D54C2-29B9-4057-9FDB-5FBCA1DF9F4A}"/>
              </a:ext>
            </a:extLst>
          </p:cNvPr>
          <p:cNvSpPr txBox="1"/>
          <p:nvPr/>
        </p:nvSpPr>
        <p:spPr>
          <a:xfrm>
            <a:off x="1561779" y="2186767"/>
            <a:ext cx="3444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하루만이 아닌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2~3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 이후의 일정까지 같이 보여준다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4012823-C8B0-41FB-B4DC-600F541040BD}"/>
              </a:ext>
            </a:extLst>
          </p:cNvPr>
          <p:cNvSpPr/>
          <p:nvPr/>
        </p:nvSpPr>
        <p:spPr>
          <a:xfrm rot="5400000">
            <a:off x="5668609" y="3126613"/>
            <a:ext cx="854779" cy="1507051"/>
          </a:xfrm>
          <a:prstGeom prst="rightArrow">
            <a:avLst>
              <a:gd name="adj1" fmla="val 50000"/>
              <a:gd name="adj2" fmla="val 4891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1D0D73-6A7B-41D3-BCAD-915FFF280FA1}"/>
              </a:ext>
            </a:extLst>
          </p:cNvPr>
          <p:cNvSpPr/>
          <p:nvPr/>
        </p:nvSpPr>
        <p:spPr>
          <a:xfrm>
            <a:off x="6779492" y="1557326"/>
            <a:ext cx="3850731" cy="37746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데이터는 </a:t>
            </a:r>
            <a:r>
              <a:rPr lang="ko-KR" altLang="en-US" dirty="0" err="1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어디에서든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접근 가능해야 한다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8106E5-7BA6-41F2-806D-85E03FC687FD}"/>
              </a:ext>
            </a:extLst>
          </p:cNvPr>
          <p:cNvSpPr txBox="1"/>
          <p:nvPr/>
        </p:nvSpPr>
        <p:spPr>
          <a:xfrm>
            <a:off x="6779492" y="2184710"/>
            <a:ext cx="3783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다중접속서버를 구현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86E8E-9133-4E11-A153-4E1208598802}"/>
              </a:ext>
            </a:extLst>
          </p:cNvPr>
          <p:cNvSpPr txBox="1"/>
          <p:nvPr/>
        </p:nvSpPr>
        <p:spPr>
          <a:xfrm>
            <a:off x="2146858" y="4938599"/>
            <a:ext cx="7898317" cy="97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배열로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일치 날짜를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calender.db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에서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strstr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( )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을 통해 데이터를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받아옴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교재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chap.10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의 멀티프로세스를 통한 다중접속서버 코드를 참고하여 구현함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6309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4468" y="81975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요구사항 확인</a:t>
            </a:r>
          </a:p>
        </p:txBody>
      </p:sp>
      <p:pic>
        <p:nvPicPr>
          <p:cNvPr id="3" name="그림 2" descr="스크린샷, 화면, 노트북이(가) 표시된 사진&#10;&#10;자동 생성된 설명">
            <a:extLst>
              <a:ext uri="{FF2B5EF4-FFF2-40B4-BE49-F238E27FC236}">
                <a16:creationId xmlns:a16="http://schemas.microsoft.com/office/drawing/2014/main" id="{672BD547-97E8-4E9C-9F1D-48BD7DDA7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" y="1096521"/>
            <a:ext cx="5747261" cy="512677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B527D86-F441-4476-B6B7-99C141F68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80" y="1096521"/>
            <a:ext cx="5489875" cy="461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56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66024" y="34211"/>
            <a:ext cx="459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변경점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요구사항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14A277-824D-447D-B329-87F89CEE035C}"/>
              </a:ext>
            </a:extLst>
          </p:cNvPr>
          <p:cNvSpPr/>
          <p:nvPr/>
        </p:nvSpPr>
        <p:spPr>
          <a:xfrm>
            <a:off x="3252034" y="1397484"/>
            <a:ext cx="5624112" cy="970202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B8E4C0-EB6F-4067-9D14-291D24E04F04}"/>
              </a:ext>
            </a:extLst>
          </p:cNvPr>
          <p:cNvSpPr txBox="1"/>
          <p:nvPr/>
        </p:nvSpPr>
        <p:spPr>
          <a:xfrm>
            <a:off x="3420217" y="1397484"/>
            <a:ext cx="5287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접근은 여러 사람이 가능 하지만 </a:t>
            </a:r>
            <a:endParaRPr lang="en-US" altLang="ko-KR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수정가능한 사람 은 한 사람 이어야 한다</a:t>
            </a:r>
            <a:r>
              <a:rPr lang="en-US" altLang="ko-KR" sz="2400" b="1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sz="2400" b="1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BD54C2-29B9-4057-9FDB-5FBCA1DF9F4A}"/>
              </a:ext>
            </a:extLst>
          </p:cNvPr>
          <p:cNvSpPr txBox="1"/>
          <p:nvPr/>
        </p:nvSpPr>
        <p:spPr>
          <a:xfrm>
            <a:off x="3420217" y="2590232"/>
            <a:ext cx="5287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여러 사람이 동시에 수정할 경우 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데이터 손실의 위험이 있음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4012823-C8B0-41FB-B4DC-600F541040BD}"/>
              </a:ext>
            </a:extLst>
          </p:cNvPr>
          <p:cNvSpPr/>
          <p:nvPr/>
        </p:nvSpPr>
        <p:spPr>
          <a:xfrm rot="5400000">
            <a:off x="5668610" y="3587689"/>
            <a:ext cx="854779" cy="1507051"/>
          </a:xfrm>
          <a:prstGeom prst="rightArrow">
            <a:avLst>
              <a:gd name="adj1" fmla="val 50000"/>
              <a:gd name="adj2" fmla="val 4891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186E8E-9133-4E11-A153-4E1208598802}"/>
              </a:ext>
            </a:extLst>
          </p:cNvPr>
          <p:cNvSpPr txBox="1"/>
          <p:nvPr/>
        </p:nvSpPr>
        <p:spPr>
          <a:xfrm>
            <a:off x="3349117" y="4938599"/>
            <a:ext cx="5493812" cy="1431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일반적으로 프로세스는 독자적인 저장공간을 갖지만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서버에 </a:t>
            </a:r>
            <a:r>
              <a:rPr lang="ko-KR" altLang="en-US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접속해있는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다른 클라이언트를 인식하기위해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공유메모리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594133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66024" y="34211"/>
            <a:ext cx="459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변경점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요구사항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7ABAD5-D626-4C46-A16F-66304FA51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02" y="1039662"/>
            <a:ext cx="6783243" cy="1383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36992C-89EA-46A2-A512-E88F123C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23" y="2363229"/>
            <a:ext cx="7061633" cy="41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7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66024" y="34211"/>
            <a:ext cx="459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변경점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요구사항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D6183E-72C9-4E9C-8CFE-BB669D3E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92" y="1082819"/>
            <a:ext cx="9001125" cy="2143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FA86E6-0006-4669-B807-2DADBAC10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944" y="3429000"/>
            <a:ext cx="8570912" cy="29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72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766024" y="34211"/>
            <a:ext cx="4596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변경점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추가 요구사항</a:t>
            </a:r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그림 4" descr="모니터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F6FA74CF-C63B-40FC-9D1E-1D2E7980F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2424" b="-240"/>
          <a:stretch/>
        </p:blipFill>
        <p:spPr>
          <a:xfrm>
            <a:off x="923636" y="3589304"/>
            <a:ext cx="8583434" cy="2747508"/>
          </a:xfrm>
          <a:prstGeom prst="rect">
            <a:avLst/>
          </a:prstGeom>
        </p:spPr>
      </p:pic>
      <p:pic>
        <p:nvPicPr>
          <p:cNvPr id="7" name="그림 6" descr="모니터, 실내, 화면, 스크린샷이(가) 표시된 사진&#10;&#10;자동 생성된 설명">
            <a:extLst>
              <a:ext uri="{FF2B5EF4-FFF2-40B4-BE49-F238E27FC236}">
                <a16:creationId xmlns:a16="http://schemas.microsoft.com/office/drawing/2014/main" id="{41AE4F9D-3804-4D8A-B222-C39DE36089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76" b="758"/>
          <a:stretch/>
        </p:blipFill>
        <p:spPr>
          <a:xfrm>
            <a:off x="923636" y="960404"/>
            <a:ext cx="8583434" cy="246859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D7DE973-BD7C-4ADF-9D9C-C83F50AE176E}"/>
              </a:ext>
            </a:extLst>
          </p:cNvPr>
          <p:cNvCxnSpPr/>
          <p:nvPr/>
        </p:nvCxnSpPr>
        <p:spPr>
          <a:xfrm>
            <a:off x="1032061" y="6114473"/>
            <a:ext cx="1967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2EAD86E-0ED7-4C15-9143-A414100F51FA}"/>
              </a:ext>
            </a:extLst>
          </p:cNvPr>
          <p:cNvCxnSpPr/>
          <p:nvPr/>
        </p:nvCxnSpPr>
        <p:spPr>
          <a:xfrm>
            <a:off x="1032061" y="5888182"/>
            <a:ext cx="196734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277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97658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929654" y="2775284"/>
            <a:ext cx="23326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설계결과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19674" y="3705317"/>
            <a:ext cx="195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Implement</a:t>
            </a:r>
            <a:r>
              <a:rPr lang="ko-KR" altLang="en-US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result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797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39EABCE-E712-420E-A3D3-740676D3245B}"/>
              </a:ext>
            </a:extLst>
          </p:cNvPr>
          <p:cNvCxnSpPr/>
          <p:nvPr/>
        </p:nvCxnSpPr>
        <p:spPr>
          <a:xfrm>
            <a:off x="7823165" y="1407395"/>
            <a:ext cx="0" cy="5422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B382F66-E2F3-4A4E-8995-9CA372B2BDBA}"/>
              </a:ext>
            </a:extLst>
          </p:cNvPr>
          <p:cNvCxnSpPr/>
          <p:nvPr/>
        </p:nvCxnSpPr>
        <p:spPr>
          <a:xfrm>
            <a:off x="4110180" y="1407395"/>
            <a:ext cx="0" cy="5422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4D547C-6653-4809-B78A-70D4E8886078}"/>
              </a:ext>
            </a:extLst>
          </p:cNvPr>
          <p:cNvCxnSpPr/>
          <p:nvPr/>
        </p:nvCxnSpPr>
        <p:spPr>
          <a:xfrm>
            <a:off x="2115126" y="1407395"/>
            <a:ext cx="0" cy="54228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4468" y="81975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설계결과</a:t>
            </a:r>
          </a:p>
        </p:txBody>
      </p:sp>
      <p:sp>
        <p:nvSpPr>
          <p:cNvPr id="3" name="사각형: 잘린 한쪽 모서리 2">
            <a:extLst>
              <a:ext uri="{FF2B5EF4-FFF2-40B4-BE49-F238E27FC236}">
                <a16:creationId xmlns:a16="http://schemas.microsoft.com/office/drawing/2014/main" id="{38AE7BD9-B10B-4A1C-B11E-1088408519E7}"/>
              </a:ext>
            </a:extLst>
          </p:cNvPr>
          <p:cNvSpPr/>
          <p:nvPr/>
        </p:nvSpPr>
        <p:spPr>
          <a:xfrm>
            <a:off x="2038925" y="855525"/>
            <a:ext cx="2265219" cy="551870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서버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D37E5B-A1E2-494C-BC7F-DC5D45BA2C2F}"/>
              </a:ext>
            </a:extLst>
          </p:cNvPr>
          <p:cNvSpPr/>
          <p:nvPr/>
        </p:nvSpPr>
        <p:spPr>
          <a:xfrm>
            <a:off x="1422399" y="1630220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Socket(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5CDE098-315A-481E-A1D1-ED021925DEDE}"/>
              </a:ext>
            </a:extLst>
          </p:cNvPr>
          <p:cNvSpPr/>
          <p:nvPr/>
        </p:nvSpPr>
        <p:spPr>
          <a:xfrm>
            <a:off x="1422399" y="2179775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bind(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D7C39D5-8E7D-4724-A924-1F8B4BF81BD9}"/>
              </a:ext>
            </a:extLst>
          </p:cNvPr>
          <p:cNvSpPr/>
          <p:nvPr/>
        </p:nvSpPr>
        <p:spPr>
          <a:xfrm>
            <a:off x="1422399" y="2731645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listen(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060B5B5E-B042-42C0-9CE7-35E7EDC1E935}"/>
              </a:ext>
            </a:extLst>
          </p:cNvPr>
          <p:cNvSpPr/>
          <p:nvPr/>
        </p:nvSpPr>
        <p:spPr>
          <a:xfrm>
            <a:off x="1422399" y="3415990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accept(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2ED7B8C-E00D-445C-B0B2-3903A44759F7}"/>
              </a:ext>
            </a:extLst>
          </p:cNvPr>
          <p:cNvSpPr/>
          <p:nvPr/>
        </p:nvSpPr>
        <p:spPr>
          <a:xfrm>
            <a:off x="1422449" y="3967861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fork(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E113E20-6E31-482A-AE7B-831558791E03}"/>
              </a:ext>
            </a:extLst>
          </p:cNvPr>
          <p:cNvSpPr/>
          <p:nvPr/>
        </p:nvSpPr>
        <p:spPr>
          <a:xfrm>
            <a:off x="3399014" y="4211764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공유메모리 </a:t>
            </a:r>
            <a:endParaRPr lang="en-US" altLang="ko-KR" sz="11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algn="ctr"/>
            <a:r>
              <a:rPr lang="ko-KR" altLang="en-US" sz="11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등록</a:t>
            </a:r>
            <a:endParaRPr lang="ko-KR" altLang="en-US" sz="12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CDE0F12A-6823-44ED-AA60-6BC390F7D97C}"/>
              </a:ext>
            </a:extLst>
          </p:cNvPr>
          <p:cNvSpPr/>
          <p:nvPr/>
        </p:nvSpPr>
        <p:spPr>
          <a:xfrm>
            <a:off x="3485531" y="4772190"/>
            <a:ext cx="1297680" cy="3589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read(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DEE43F4B-E88F-4C04-BCA2-1CCF1415CB2E}"/>
              </a:ext>
            </a:extLst>
          </p:cNvPr>
          <p:cNvSpPr/>
          <p:nvPr/>
        </p:nvSpPr>
        <p:spPr>
          <a:xfrm>
            <a:off x="3508796" y="5833393"/>
            <a:ext cx="1165889" cy="4084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write(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원통형 8">
            <a:extLst>
              <a:ext uri="{FF2B5EF4-FFF2-40B4-BE49-F238E27FC236}">
                <a16:creationId xmlns:a16="http://schemas.microsoft.com/office/drawing/2014/main" id="{E505F5A7-B360-42DE-AD9A-40A35F1DA1B1}"/>
              </a:ext>
            </a:extLst>
          </p:cNvPr>
          <p:cNvSpPr/>
          <p:nvPr/>
        </p:nvSpPr>
        <p:spPr>
          <a:xfrm>
            <a:off x="20807" y="5275231"/>
            <a:ext cx="1209962" cy="551870"/>
          </a:xfrm>
          <a:prstGeom prst="can">
            <a:avLst/>
          </a:prstGeom>
          <a:solidFill>
            <a:schemeClr val="accent6">
              <a:lumMod val="7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calender.db</a:t>
            </a:r>
            <a:endParaRPr lang="ko-KR" altLang="en-US" sz="14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51923A04-EAEF-42CC-AB31-35EAA3DA95A1}"/>
              </a:ext>
            </a:extLst>
          </p:cNvPr>
          <p:cNvSpPr/>
          <p:nvPr/>
        </p:nvSpPr>
        <p:spPr>
          <a:xfrm>
            <a:off x="7102731" y="1690814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open(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39AF0B1-5A2D-40BE-B1E5-B55EF9242981}"/>
              </a:ext>
            </a:extLst>
          </p:cNvPr>
          <p:cNvSpPr/>
          <p:nvPr/>
        </p:nvSpPr>
        <p:spPr>
          <a:xfrm>
            <a:off x="7102731" y="2232004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socket(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17D94E2-30A0-4574-A02C-529756EE80D0}"/>
              </a:ext>
            </a:extLst>
          </p:cNvPr>
          <p:cNvSpPr/>
          <p:nvPr/>
        </p:nvSpPr>
        <p:spPr>
          <a:xfrm>
            <a:off x="7102731" y="3275705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connect( 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5550C99-44A8-4634-858D-4CE0F60DC77B}"/>
              </a:ext>
            </a:extLst>
          </p:cNvPr>
          <p:cNvSpPr/>
          <p:nvPr/>
        </p:nvSpPr>
        <p:spPr>
          <a:xfrm>
            <a:off x="3551427" y="6262221"/>
            <a:ext cx="1145276" cy="376379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close(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FD80A985-49DF-40E1-88BC-8A2F431FE156}"/>
              </a:ext>
            </a:extLst>
          </p:cNvPr>
          <p:cNvSpPr/>
          <p:nvPr/>
        </p:nvSpPr>
        <p:spPr>
          <a:xfrm>
            <a:off x="7238807" y="4891637"/>
            <a:ext cx="1138575" cy="35891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write</a:t>
            </a:r>
            <a:r>
              <a:rPr lang="en-US" altLang="ko-KR" sz="1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 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" name="사각형: 잘린 한쪽 모서리 39">
            <a:extLst>
              <a:ext uri="{FF2B5EF4-FFF2-40B4-BE49-F238E27FC236}">
                <a16:creationId xmlns:a16="http://schemas.microsoft.com/office/drawing/2014/main" id="{11707905-87A5-4B7A-9C70-979BABA5EC4B}"/>
              </a:ext>
            </a:extLst>
          </p:cNvPr>
          <p:cNvSpPr/>
          <p:nvPr/>
        </p:nvSpPr>
        <p:spPr>
          <a:xfrm>
            <a:off x="7102731" y="855525"/>
            <a:ext cx="1385454" cy="551870"/>
          </a:xfrm>
          <a:prstGeom prst="snip1Rect">
            <a:avLst/>
          </a:prstGeom>
          <a:solidFill>
            <a:schemeClr val="accent2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클라이언트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1" name="원통형 40">
            <a:extLst>
              <a:ext uri="{FF2B5EF4-FFF2-40B4-BE49-F238E27FC236}">
                <a16:creationId xmlns:a16="http://schemas.microsoft.com/office/drawing/2014/main" id="{89D12042-5ED6-4BF2-82F5-747A61CA7B95}"/>
              </a:ext>
            </a:extLst>
          </p:cNvPr>
          <p:cNvSpPr/>
          <p:nvPr/>
        </p:nvSpPr>
        <p:spPr>
          <a:xfrm>
            <a:off x="9614956" y="5246399"/>
            <a:ext cx="1209962" cy="551870"/>
          </a:xfrm>
          <a:prstGeom prst="can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calender.db</a:t>
            </a:r>
            <a:endParaRPr lang="ko-KR" altLang="en-US" sz="14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1483D4D-E828-44BF-B5B6-02DD77AC40A4}"/>
              </a:ext>
            </a:extLst>
          </p:cNvPr>
          <p:cNvSpPr/>
          <p:nvPr/>
        </p:nvSpPr>
        <p:spPr>
          <a:xfrm>
            <a:off x="7234246" y="5762540"/>
            <a:ext cx="1209962" cy="36091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read(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7EBDD2A9-5AD9-4B13-B3B8-4172AAFEF5DE}"/>
              </a:ext>
            </a:extLst>
          </p:cNvPr>
          <p:cNvSpPr/>
          <p:nvPr/>
        </p:nvSpPr>
        <p:spPr>
          <a:xfrm>
            <a:off x="1459343" y="6086730"/>
            <a:ext cx="1385454" cy="55187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close(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04DAFC3-C48C-4C14-AC8A-2D2F45AA9340}"/>
              </a:ext>
            </a:extLst>
          </p:cNvPr>
          <p:cNvSpPr/>
          <p:nvPr/>
        </p:nvSpPr>
        <p:spPr>
          <a:xfrm>
            <a:off x="7204154" y="5245454"/>
            <a:ext cx="1279268" cy="51708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read( )/write( )</a:t>
            </a:r>
            <a:endParaRPr lang="ko-KR" altLang="en-US" sz="1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5F542C7-B610-4F49-82C0-AEBFC296F5B9}"/>
              </a:ext>
            </a:extLst>
          </p:cNvPr>
          <p:cNvSpPr/>
          <p:nvPr/>
        </p:nvSpPr>
        <p:spPr>
          <a:xfrm>
            <a:off x="7234246" y="6232025"/>
            <a:ext cx="1219162" cy="3423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return( )</a:t>
            </a:r>
            <a:endParaRPr lang="ko-KR" altLang="en-US" sz="16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846F9F4-6FB7-4C96-9B6C-F4A0EFF7C2BD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>
            <a:off x="2807903" y="4243796"/>
            <a:ext cx="591111" cy="243903"/>
          </a:xfrm>
          <a:prstGeom prst="bentConnector3">
            <a:avLst>
              <a:gd name="adj1" fmla="val 468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37679E14-26B7-4BA8-B968-39CDA7B2D7D3}"/>
              </a:ext>
            </a:extLst>
          </p:cNvPr>
          <p:cNvCxnSpPr>
            <a:cxnSpLocks/>
            <a:stCxn id="9" idx="1"/>
            <a:endCxn id="33" idx="2"/>
          </p:cNvCxnSpPr>
          <p:nvPr/>
        </p:nvCxnSpPr>
        <p:spPr>
          <a:xfrm rot="5400000" flipH="1" flipV="1">
            <a:off x="1893867" y="3683568"/>
            <a:ext cx="323585" cy="2859743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BA63C62-EEBC-4E59-AC2E-336CCC9F3CB9}"/>
              </a:ext>
            </a:extLst>
          </p:cNvPr>
          <p:cNvCxnSpPr>
            <a:cxnSpLocks/>
            <a:stCxn id="34" idx="2"/>
            <a:endCxn id="9" idx="3"/>
          </p:cNvCxnSpPr>
          <p:nvPr/>
        </p:nvCxnSpPr>
        <p:spPr>
          <a:xfrm rot="10800000">
            <a:off x="625788" y="5827101"/>
            <a:ext cx="2883008" cy="21049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ED9B9188-02FC-4BC2-AB79-A07C88E150E2}"/>
              </a:ext>
            </a:extLst>
          </p:cNvPr>
          <p:cNvCxnSpPr>
            <a:stCxn id="37" idx="2"/>
            <a:endCxn id="31" idx="6"/>
          </p:cNvCxnSpPr>
          <p:nvPr/>
        </p:nvCxnSpPr>
        <p:spPr>
          <a:xfrm rot="10800000" flipV="1">
            <a:off x="2807903" y="3551640"/>
            <a:ext cx="4294828" cy="692156"/>
          </a:xfrm>
          <a:prstGeom prst="bentConnector3">
            <a:avLst>
              <a:gd name="adj1" fmla="val 88065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F3344A30-B6E3-4580-9B9D-C40C88CBD2C7}"/>
              </a:ext>
            </a:extLst>
          </p:cNvPr>
          <p:cNvCxnSpPr>
            <a:cxnSpLocks/>
            <a:stCxn id="39" idx="6"/>
            <a:endCxn id="41" idx="1"/>
          </p:cNvCxnSpPr>
          <p:nvPr/>
        </p:nvCxnSpPr>
        <p:spPr>
          <a:xfrm>
            <a:off x="8377382" y="5071093"/>
            <a:ext cx="1842555" cy="17530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C066ADE7-0FEE-4480-BCAF-5EF586981D04}"/>
              </a:ext>
            </a:extLst>
          </p:cNvPr>
          <p:cNvCxnSpPr>
            <a:cxnSpLocks/>
            <a:stCxn id="33" idx="6"/>
            <a:endCxn id="39" idx="2"/>
          </p:cNvCxnSpPr>
          <p:nvPr/>
        </p:nvCxnSpPr>
        <p:spPr>
          <a:xfrm>
            <a:off x="4783211" y="4951646"/>
            <a:ext cx="2455596" cy="119447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A4B63B6A-BFE6-43D9-B2B7-892DAE2FB02E}"/>
              </a:ext>
            </a:extLst>
          </p:cNvPr>
          <p:cNvCxnSpPr>
            <a:stCxn id="45" idx="6"/>
            <a:endCxn id="41" idx="2"/>
          </p:cNvCxnSpPr>
          <p:nvPr/>
        </p:nvCxnSpPr>
        <p:spPr>
          <a:xfrm>
            <a:off x="8483422" y="5503997"/>
            <a:ext cx="1131534" cy="183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B6FD9650-52DD-41B4-9FB7-89CBB93A38E0}"/>
              </a:ext>
            </a:extLst>
          </p:cNvPr>
          <p:cNvCxnSpPr>
            <a:cxnSpLocks/>
            <a:stCxn id="41" idx="3"/>
            <a:endCxn id="42" idx="6"/>
          </p:cNvCxnSpPr>
          <p:nvPr/>
        </p:nvCxnSpPr>
        <p:spPr>
          <a:xfrm rot="5400000">
            <a:off x="9259709" y="4982769"/>
            <a:ext cx="144728" cy="17757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D11C99B2-53E7-426A-AD27-A3461DAB7AB4}"/>
              </a:ext>
            </a:extLst>
          </p:cNvPr>
          <p:cNvCxnSpPr>
            <a:cxnSpLocks/>
            <a:stCxn id="42" idx="2"/>
            <a:endCxn id="34" idx="6"/>
          </p:cNvCxnSpPr>
          <p:nvPr/>
        </p:nvCxnSpPr>
        <p:spPr>
          <a:xfrm rot="10800000" flipV="1">
            <a:off x="4674686" y="5942997"/>
            <a:ext cx="2559561" cy="9460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F286077-4719-4CBB-807D-149A70D36205}"/>
              </a:ext>
            </a:extLst>
          </p:cNvPr>
          <p:cNvSpPr txBox="1"/>
          <p:nvPr/>
        </p:nvSpPr>
        <p:spPr>
          <a:xfrm>
            <a:off x="5566428" y="6037598"/>
            <a:ext cx="981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동기화</a:t>
            </a:r>
          </a:p>
        </p:txBody>
      </p: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CC49DA7-0460-44E0-9D79-FBD5E4773CEF}"/>
              </a:ext>
            </a:extLst>
          </p:cNvPr>
          <p:cNvCxnSpPr>
            <a:cxnSpLocks/>
          </p:cNvCxnSpPr>
          <p:nvPr/>
        </p:nvCxnSpPr>
        <p:spPr>
          <a:xfrm flipH="1">
            <a:off x="1019175" y="4772190"/>
            <a:ext cx="1095951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7225223D-9E82-414E-B9F5-1124C6578A12}"/>
              </a:ext>
            </a:extLst>
          </p:cNvPr>
          <p:cNvCxnSpPr>
            <a:cxnSpLocks/>
          </p:cNvCxnSpPr>
          <p:nvPr/>
        </p:nvCxnSpPr>
        <p:spPr>
          <a:xfrm>
            <a:off x="1019175" y="476363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00FEEB6C-93A1-47B9-ABDB-DFD7A3398AFA}"/>
              </a:ext>
            </a:extLst>
          </p:cNvPr>
          <p:cNvCxnSpPr>
            <a:cxnSpLocks/>
          </p:cNvCxnSpPr>
          <p:nvPr/>
        </p:nvCxnSpPr>
        <p:spPr>
          <a:xfrm flipH="1">
            <a:off x="1048391" y="3330236"/>
            <a:ext cx="12597" cy="1441954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145DC2FE-68B4-4F82-AA9D-FA6EFE52E959}"/>
              </a:ext>
            </a:extLst>
          </p:cNvPr>
          <p:cNvCxnSpPr>
            <a:cxnSpLocks/>
          </p:cNvCxnSpPr>
          <p:nvPr/>
        </p:nvCxnSpPr>
        <p:spPr>
          <a:xfrm>
            <a:off x="1060988" y="3348548"/>
            <a:ext cx="1054138" cy="0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5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4468" y="81975"/>
            <a:ext cx="23182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27915E-BAAC-40C3-AAA0-66EDD0EBD5FC}"/>
              </a:ext>
            </a:extLst>
          </p:cNvPr>
          <p:cNvSpPr/>
          <p:nvPr/>
        </p:nvSpPr>
        <p:spPr>
          <a:xfrm>
            <a:off x="5092817" y="2088858"/>
            <a:ext cx="2006366" cy="1004581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서버</a:t>
            </a:r>
            <a:endParaRPr lang="en-US" altLang="ko-KR" sz="2000" b="1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캘린더 저장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B07DFF2-A8C8-4BA7-8343-75DD27098FBD}"/>
              </a:ext>
            </a:extLst>
          </p:cNvPr>
          <p:cNvSpPr/>
          <p:nvPr/>
        </p:nvSpPr>
        <p:spPr>
          <a:xfrm>
            <a:off x="2934050" y="4872952"/>
            <a:ext cx="2006366" cy="1184948"/>
          </a:xfrm>
          <a:prstGeom prst="ellipse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 및 조회</a:t>
            </a:r>
            <a:endParaRPr lang="en-US" altLang="ko-KR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1DDC647-CF70-466B-9D6D-3D42001B7F41}"/>
              </a:ext>
            </a:extLst>
          </p:cNvPr>
          <p:cNvSpPr/>
          <p:nvPr/>
        </p:nvSpPr>
        <p:spPr>
          <a:xfrm>
            <a:off x="7122950" y="4872952"/>
            <a:ext cx="2006366" cy="1184948"/>
          </a:xfrm>
          <a:prstGeom prst="ellipse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</a:t>
            </a:r>
            <a:endParaRPr lang="en-US" altLang="ko-KR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/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 및 조회</a:t>
            </a: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3FB673D6-B2DB-447A-A50B-037BC45300F2}"/>
              </a:ext>
            </a:extLst>
          </p:cNvPr>
          <p:cNvSpPr/>
          <p:nvPr/>
        </p:nvSpPr>
        <p:spPr>
          <a:xfrm rot="18000000">
            <a:off x="3911835" y="3732760"/>
            <a:ext cx="1423342" cy="335315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F1CA3551-C3DE-4250-994E-1FC48FE40817}"/>
              </a:ext>
            </a:extLst>
          </p:cNvPr>
          <p:cNvSpPr/>
          <p:nvPr/>
        </p:nvSpPr>
        <p:spPr>
          <a:xfrm rot="7200000">
            <a:off x="4228745" y="3961497"/>
            <a:ext cx="1423342" cy="335315"/>
          </a:xfrm>
          <a:prstGeom prst="rightArrow">
            <a:avLst/>
          </a:prstGeom>
          <a:solidFill>
            <a:srgbClr val="00C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4A521C8-2B0F-4BA9-82C0-A6BFDE9D953D}"/>
              </a:ext>
            </a:extLst>
          </p:cNvPr>
          <p:cNvSpPr/>
          <p:nvPr/>
        </p:nvSpPr>
        <p:spPr>
          <a:xfrm rot="14400000">
            <a:off x="6611118" y="3859180"/>
            <a:ext cx="1423342" cy="335315"/>
          </a:xfrm>
          <a:prstGeom prst="rightArrow">
            <a:avLst/>
          </a:prstGeom>
          <a:solidFill>
            <a:srgbClr val="E7E6E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C521D59-F528-4168-83C3-6ABD6B8C01AE}"/>
              </a:ext>
            </a:extLst>
          </p:cNvPr>
          <p:cNvSpPr/>
          <p:nvPr/>
        </p:nvSpPr>
        <p:spPr>
          <a:xfrm rot="3600000">
            <a:off x="6979358" y="3704951"/>
            <a:ext cx="1423342" cy="335315"/>
          </a:xfrm>
          <a:prstGeom prst="rightArrow">
            <a:avLst/>
          </a:prstGeom>
          <a:solidFill>
            <a:srgbClr val="00C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8DDE31-172C-46B2-B202-62F96AB17453}"/>
              </a:ext>
            </a:extLst>
          </p:cNvPr>
          <p:cNvSpPr txBox="1"/>
          <p:nvPr/>
        </p:nvSpPr>
        <p:spPr>
          <a:xfrm>
            <a:off x="5124538" y="4119418"/>
            <a:ext cx="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6FA248-71B2-42C5-982F-07E18F013E9B}"/>
              </a:ext>
            </a:extLst>
          </p:cNvPr>
          <p:cNvSpPr txBox="1"/>
          <p:nvPr/>
        </p:nvSpPr>
        <p:spPr>
          <a:xfrm>
            <a:off x="6688969" y="4119418"/>
            <a:ext cx="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CE35B6-DB12-4730-8B6A-BBEC8A77A630}"/>
              </a:ext>
            </a:extLst>
          </p:cNvPr>
          <p:cNvSpPr txBox="1"/>
          <p:nvPr/>
        </p:nvSpPr>
        <p:spPr>
          <a:xfrm>
            <a:off x="7875151" y="3503276"/>
            <a:ext cx="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56DA5-A46D-47D3-B109-4D2DFC7AEBD5}"/>
              </a:ext>
            </a:extLst>
          </p:cNvPr>
          <p:cNvSpPr txBox="1"/>
          <p:nvPr/>
        </p:nvSpPr>
        <p:spPr>
          <a:xfrm>
            <a:off x="3989686" y="3524543"/>
            <a:ext cx="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수정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60D4537-7E25-4E52-9747-044655F96B74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6689292" y="903000"/>
            <a:ext cx="592567" cy="1779151"/>
          </a:xfrm>
          <a:prstGeom prst="bentConnector2">
            <a:avLst/>
          </a:prstGeom>
          <a:ln w="25400">
            <a:solidFill>
              <a:srgbClr val="152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모서리가 접힌 도형 7">
            <a:extLst>
              <a:ext uri="{FF2B5EF4-FFF2-40B4-BE49-F238E27FC236}">
                <a16:creationId xmlns:a16="http://schemas.microsoft.com/office/drawing/2014/main" id="{353C838B-5673-4948-8344-D17FB9484815}"/>
              </a:ext>
            </a:extLst>
          </p:cNvPr>
          <p:cNvSpPr/>
          <p:nvPr/>
        </p:nvSpPr>
        <p:spPr>
          <a:xfrm>
            <a:off x="7876270" y="1200081"/>
            <a:ext cx="1002064" cy="592567"/>
          </a:xfrm>
          <a:prstGeom prst="foldedCorner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캘린더</a:t>
            </a:r>
          </a:p>
        </p:txBody>
      </p:sp>
    </p:spTree>
    <p:extLst>
      <p:ext uri="{BB962C8B-B14F-4D97-AF65-F5344CB8AC3E}">
        <p14:creationId xmlns:p14="http://schemas.microsoft.com/office/powerpoint/2010/main" val="202396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162301"/>
            <a:ext cx="12192000" cy="3695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65484" y="2259510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느낀점</a:t>
            </a:r>
            <a:endParaRPr lang="ko-KR" altLang="en-US" sz="7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BB4EE7-0E9C-44DC-ACD1-2241E1CABBCB}"/>
              </a:ext>
            </a:extLst>
          </p:cNvPr>
          <p:cNvSpPr txBox="1"/>
          <p:nvPr/>
        </p:nvSpPr>
        <p:spPr>
          <a:xfrm>
            <a:off x="266700" y="3429000"/>
            <a:ext cx="11363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리눅스와 윈도우는 비슷한 것 같으면서도 다르다는 점 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함수의 사용</a:t>
            </a:r>
            <a:r>
              <a:rPr lang="en-US" altLang="ko-KR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..)</a:t>
            </a: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터미널의 환경설정</a:t>
            </a:r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endParaRPr lang="en-US" altLang="ko-KR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ko-KR" altLang="en-US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리눅스의 강력함</a:t>
            </a:r>
          </a:p>
        </p:txBody>
      </p:sp>
    </p:spTree>
    <p:extLst>
      <p:ext uri="{BB962C8B-B14F-4D97-AF65-F5344CB8AC3E}">
        <p14:creationId xmlns:p14="http://schemas.microsoft.com/office/powerpoint/2010/main" val="4271006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388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INDEX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87500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500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81126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852741" y="2223429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목표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87500" y="326225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681126" y="3613052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852741" y="3583524"/>
            <a:ext cx="1321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설계구현 환경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491228" y="1870075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84854" y="2220873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7756469" y="2191345"/>
            <a:ext cx="215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요구사항 확인 및 </a:t>
            </a:r>
            <a:r>
              <a:rPr lang="ko-KR" altLang="en-US" sz="16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변동점</a:t>
            </a:r>
            <a:endParaRPr lang="ko-KR" altLang="en-US" sz="16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91228" y="3262254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7584854" y="3613052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756469" y="358352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설계결과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A03196-EE62-4576-A9E6-53D496ED3EDD}"/>
              </a:ext>
            </a:extLst>
          </p:cNvPr>
          <p:cNvSpPr txBox="1"/>
          <p:nvPr/>
        </p:nvSpPr>
        <p:spPr>
          <a:xfrm>
            <a:off x="6491228" y="4710351"/>
            <a:ext cx="90601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5000" dirty="0">
              <a:solidFill>
                <a:srgbClr val="152B3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FF4BE19-8CA7-449B-9326-267A57239E44}"/>
              </a:ext>
            </a:extLst>
          </p:cNvPr>
          <p:cNvSpPr/>
          <p:nvPr/>
        </p:nvSpPr>
        <p:spPr>
          <a:xfrm>
            <a:off x="7584854" y="5061149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6F7401-B392-45D2-93FB-20820C4C5110}"/>
              </a:ext>
            </a:extLst>
          </p:cNvPr>
          <p:cNvSpPr txBox="1"/>
          <p:nvPr/>
        </p:nvSpPr>
        <p:spPr>
          <a:xfrm>
            <a:off x="7756469" y="5031621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느낀점</a:t>
            </a:r>
            <a:endParaRPr lang="ko-KR" altLang="en-US" sz="16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44219" y="2630985"/>
            <a:ext cx="13035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QnA</a:t>
            </a:r>
            <a:endParaRPr lang="ko-KR" altLang="en-US" sz="7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47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9489" y="2815651"/>
            <a:ext cx="2613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  <a:endParaRPr lang="ko-KR" altLang="en-US" sz="32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94338" y="81975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F2F90A-A0B1-4CAE-97C3-B3A37F5D087F}"/>
              </a:ext>
            </a:extLst>
          </p:cNvPr>
          <p:cNvSpPr txBox="1"/>
          <p:nvPr/>
        </p:nvSpPr>
        <p:spPr>
          <a:xfrm>
            <a:off x="525780" y="2376116"/>
            <a:ext cx="11140440" cy="149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본</a:t>
            </a:r>
            <a:r>
              <a:rPr lang="en-US" altLang="ko-KR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프로그램의 목표는 </a:t>
            </a:r>
            <a:endParaRPr lang="en-US" altLang="ko-KR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어느 곳 </a:t>
            </a:r>
            <a:r>
              <a:rPr lang="ko-KR" altLang="en-US" sz="3200" dirty="0" err="1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에서든</a:t>
            </a:r>
            <a:r>
              <a:rPr lang="ko-KR" altLang="en-US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관리할 수 있는 캘린더를 만드는 것</a:t>
            </a:r>
            <a:r>
              <a:rPr lang="en-US" altLang="ko-KR" sz="3200" dirty="0"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!</a:t>
            </a:r>
            <a:endParaRPr lang="ko-KR" altLang="en-US" sz="3200" dirty="0"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942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97658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392648" y="2836220"/>
            <a:ext cx="3406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설계구현환경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5410" y="3667217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Implement environment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17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26998" y="81975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설계구현환경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3638" y="1439655"/>
            <a:ext cx="38198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서버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Device : </a:t>
            </a:r>
            <a:r>
              <a:rPr lang="ko-KR" altLang="en-US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라즈베리파이</a:t>
            </a: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3B 64bit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OS : Ubuntu Mate 18.04 LTS 64bit</a:t>
            </a:r>
          </a:p>
        </p:txBody>
      </p:sp>
      <p:pic>
        <p:nvPicPr>
          <p:cNvPr id="5" name="그림 4" descr="회로이(가) 표시된 사진&#10;&#10;자동 생성된 설명">
            <a:extLst>
              <a:ext uri="{FF2B5EF4-FFF2-40B4-BE49-F238E27FC236}">
                <a16:creationId xmlns:a16="http://schemas.microsoft.com/office/drawing/2014/main" id="{55BFF4C9-42EE-40F0-8FB0-1D75E11330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193" y="3159635"/>
            <a:ext cx="4255051" cy="319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 descr="모니터, 텔레비전, 화면, 전자기기이(가) 표시된 사진&#10;&#10;자동 생성된 설명">
            <a:extLst>
              <a:ext uri="{FF2B5EF4-FFF2-40B4-BE49-F238E27FC236}">
                <a16:creationId xmlns:a16="http://schemas.microsoft.com/office/drawing/2014/main" id="{1BB050E5-C0DE-4212-BB18-E4879CD584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78" y="3159635"/>
            <a:ext cx="4255052" cy="319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1563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26998" y="81975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설계구현환경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273137" y="6056588"/>
            <a:ext cx="3850731" cy="37746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B4EB2E-3EA7-4A05-B305-5C8A27E804BE}"/>
              </a:ext>
            </a:extLst>
          </p:cNvPr>
          <p:cNvSpPr txBox="1"/>
          <p:nvPr/>
        </p:nvSpPr>
        <p:spPr>
          <a:xfrm>
            <a:off x="842392" y="1439655"/>
            <a:ext cx="2891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클라이언트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Device : VM VirtualBox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OS : </a:t>
            </a:r>
            <a:r>
              <a:rPr lang="en-US" altLang="ko-KR" sz="16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lbuntu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18.04 LTS 64bit</a:t>
            </a:r>
          </a:p>
        </p:txBody>
      </p:sp>
      <p:pic>
        <p:nvPicPr>
          <p:cNvPr id="17" name="그림 16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83EEB33D-6A2B-4A11-9A6B-64ABFE7F3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98" y="1435494"/>
            <a:ext cx="5543051" cy="46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4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26998" y="81975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r>
              <a:rPr lang="en-US" altLang="ko-KR" sz="32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 </a:t>
            </a:r>
            <a:r>
              <a:rPr lang="ko-KR" altLang="en-US" sz="32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설계구현환경</a:t>
            </a:r>
            <a:endParaRPr lang="ko-KR" altLang="en-US" sz="32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B4EB2E-3EA7-4A05-B305-5C8A27E804BE}"/>
              </a:ext>
            </a:extLst>
          </p:cNvPr>
          <p:cNvSpPr txBox="1"/>
          <p:nvPr/>
        </p:nvSpPr>
        <p:spPr>
          <a:xfrm>
            <a:off x="842392" y="1439655"/>
            <a:ext cx="33698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테스트 환경 </a:t>
            </a:r>
            <a:endParaRPr lang="en-US" altLang="ko-KR" sz="24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네트워크 연결방식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이더넷 포트를 서로 연결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1026" name="Picture 2" descr="라즈베리파이당 프로젝트 수요 조사 : 클리앙">
            <a:extLst>
              <a:ext uri="{FF2B5EF4-FFF2-40B4-BE49-F238E27FC236}">
                <a16:creationId xmlns:a16="http://schemas.microsoft.com/office/drawing/2014/main" id="{AEFAE2AA-2D32-4BED-BB4B-464CE2EE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98" y="2515652"/>
            <a:ext cx="1009526" cy="12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무료 일러스트 소재 데스크탑 PC | 무료 클립 아트 | illustAC">
            <a:extLst>
              <a:ext uri="{FF2B5EF4-FFF2-40B4-BE49-F238E27FC236}">
                <a16:creationId xmlns:a16="http://schemas.microsoft.com/office/drawing/2014/main" id="{51430F1B-42DB-4624-ABD9-4617DA72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7353" l="4474" r="95000">
                        <a14:foregroundMark x1="67368" y1="35294" x2="49474" y2="66765"/>
                        <a14:foregroundMark x1="49474" y1="66765" x2="29737" y2="83529"/>
                        <a14:foregroundMark x1="17895" y1="69118" x2="55789" y2="80882"/>
                        <a14:foregroundMark x1="12105" y1="68529" x2="46053" y2="67941"/>
                        <a14:foregroundMark x1="46053" y1="67941" x2="46316" y2="67941"/>
                        <a14:foregroundMark x1="4474" y1="69118" x2="36842" y2="82941"/>
                        <a14:foregroundMark x1="41842" y1="92941" x2="41842" y2="92941"/>
                        <a14:foregroundMark x1="43684" y1="93824" x2="45000" y2="91471"/>
                        <a14:foregroundMark x1="40526" y1="97941" x2="41316" y2="91471"/>
                        <a14:foregroundMark x1="95263" y1="21765" x2="88947" y2="29706"/>
                        <a14:foregroundMark x1="53947" y1="7353" x2="64211" y2="16765"/>
                        <a14:foregroundMark x1="66053" y1="8824" x2="69211" y2="9412"/>
                        <a14:foregroundMark x1="55263" y1="5882" x2="58947" y2="7353"/>
                        <a14:foregroundMark x1="53947" y1="68529" x2="53947" y2="79412"/>
                        <a14:foregroundMark x1="61579" y1="73529" x2="38158" y2="75000"/>
                        <a14:foregroundMark x1="36842" y1="54706" x2="37368" y2="66471"/>
                        <a14:foregroundMark x1="57895" y1="63529" x2="64211" y2="71471"/>
                        <a14:foregroundMark x1="45000" y1="63529" x2="40526" y2="63529"/>
                        <a14:foregroundMark x1="55789" y1="73529" x2="58421" y2="77941"/>
                        <a14:foregroundMark x1="38158" y1="60000" x2="28684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6" y="2501906"/>
            <a:ext cx="1454727" cy="12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E312D05-B786-42C1-93F8-ECE42A4DA1A5}"/>
              </a:ext>
            </a:extLst>
          </p:cNvPr>
          <p:cNvCxnSpPr>
            <a:cxnSpLocks/>
            <a:stCxn id="1026" idx="3"/>
            <a:endCxn id="1030" idx="1"/>
          </p:cNvCxnSpPr>
          <p:nvPr/>
        </p:nvCxnSpPr>
        <p:spPr>
          <a:xfrm flipV="1">
            <a:off x="5436524" y="3142943"/>
            <a:ext cx="2294312" cy="68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구름 6">
            <a:extLst>
              <a:ext uri="{FF2B5EF4-FFF2-40B4-BE49-F238E27FC236}">
                <a16:creationId xmlns:a16="http://schemas.microsoft.com/office/drawing/2014/main" id="{177AA35B-C336-4884-9252-AF7349EDB1A3}"/>
              </a:ext>
            </a:extLst>
          </p:cNvPr>
          <p:cNvSpPr/>
          <p:nvPr/>
        </p:nvSpPr>
        <p:spPr>
          <a:xfrm>
            <a:off x="9676015" y="1196965"/>
            <a:ext cx="1787237" cy="965965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internet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5882FFC-B762-4318-8788-084338215DEF}"/>
              </a:ext>
            </a:extLst>
          </p:cNvPr>
          <p:cNvCxnSpPr>
            <a:cxnSpLocks/>
            <a:stCxn id="1030" idx="3"/>
            <a:endCxn id="7" idx="1"/>
          </p:cNvCxnSpPr>
          <p:nvPr/>
        </p:nvCxnSpPr>
        <p:spPr>
          <a:xfrm flipV="1">
            <a:off x="9185563" y="2161901"/>
            <a:ext cx="1384071" cy="981042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648E2D4-465B-466D-B8D8-B25175AAB7F9}"/>
              </a:ext>
            </a:extLst>
          </p:cNvPr>
          <p:cNvSpPr txBox="1"/>
          <p:nvPr/>
        </p:nvSpPr>
        <p:spPr>
          <a:xfrm>
            <a:off x="842392" y="3971795"/>
            <a:ext cx="31309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네트워크 연결 방식</a:t>
            </a:r>
          </a:p>
          <a:p>
            <a:pPr marL="1200150" lvl="2" indent="-285750">
              <a:buFont typeface="Wingdings" panose="05000000000000000000" pitchFamily="2" charset="2"/>
              <a:buChar char="à"/>
            </a:pPr>
            <a:r>
              <a:rPr lang="ko-KR" altLang="en-US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sym typeface="Wingdings" panose="05000000000000000000" pitchFamily="2" charset="2"/>
              </a:rPr>
              <a:t>스마트폰 핫스팟 연결</a:t>
            </a:r>
            <a:endParaRPr lang="en-US" altLang="ko-KR" sz="16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  <a:sym typeface="Wingdings" panose="05000000000000000000" pitchFamily="2" charset="2"/>
            </a:endParaRPr>
          </a:p>
        </p:txBody>
      </p:sp>
      <p:pic>
        <p:nvPicPr>
          <p:cNvPr id="25" name="Picture 2" descr="라즈베리파이당 프로젝트 수요 조사 : 클리앙">
            <a:extLst>
              <a:ext uri="{FF2B5EF4-FFF2-40B4-BE49-F238E27FC236}">
                <a16:creationId xmlns:a16="http://schemas.microsoft.com/office/drawing/2014/main" id="{C1B0A92C-6B46-4791-A4D5-F081DE38E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998" y="4273127"/>
            <a:ext cx="1009526" cy="126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핫스팟 - 무료 인터페이스개 아이콘">
            <a:extLst>
              <a:ext uri="{FF2B5EF4-FFF2-40B4-BE49-F238E27FC236}">
                <a16:creationId xmlns:a16="http://schemas.microsoft.com/office/drawing/2014/main" id="{49DDF244-F09F-49AD-A28D-4DCAD17E2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444" b="94921" l="10000" r="90000">
                        <a14:foregroundMark x1="31917" y1="60635" x2="32417" y2="75714"/>
                        <a14:foregroundMark x1="40667" y1="57619" x2="43083" y2="63810"/>
                        <a14:foregroundMark x1="55333" y1="30635" x2="57750" y2="38889"/>
                        <a14:foregroundMark x1="58833" y1="22381" x2="62417" y2="29524"/>
                        <a14:foregroundMark x1="63750" y1="15556" x2="65667" y2="20159"/>
                        <a14:foregroundMark x1="53417" y1="4603" x2="56417" y2="7302"/>
                        <a14:foregroundMark x1="40667" y1="94921" x2="44167" y2="91746"/>
                        <a14:backgroundMark x1="16083" y1="37302" x2="16083" y2="37302"/>
                        <a14:backgroundMark x1="16083" y1="18730" x2="15000" y2="539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5485786"/>
            <a:ext cx="2351562" cy="12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C53F9DC-F44E-43CC-9AE8-7E185E22E50C}"/>
              </a:ext>
            </a:extLst>
          </p:cNvPr>
          <p:cNvCxnSpPr>
            <a:cxnSpLocks/>
          </p:cNvCxnSpPr>
          <p:nvPr/>
        </p:nvCxnSpPr>
        <p:spPr>
          <a:xfrm>
            <a:off x="5608321" y="5102534"/>
            <a:ext cx="1526770" cy="100053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FA9AFED-FC9B-4670-98B6-D75F4AB99349}"/>
              </a:ext>
            </a:extLst>
          </p:cNvPr>
          <p:cNvCxnSpPr>
            <a:cxnSpLocks/>
          </p:cNvCxnSpPr>
          <p:nvPr/>
        </p:nvCxnSpPr>
        <p:spPr>
          <a:xfrm flipH="1">
            <a:off x="8379229" y="5286895"/>
            <a:ext cx="1064029" cy="81617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6" descr="무료 일러스트 소재 데스크탑 PC | 무료 클립 아트 | illustAC">
            <a:extLst>
              <a:ext uri="{FF2B5EF4-FFF2-40B4-BE49-F238E27FC236}">
                <a16:creationId xmlns:a16="http://schemas.microsoft.com/office/drawing/2014/main" id="{8C7FCD55-54CE-4663-8CD9-F12CA41F4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82" b="97353" l="4474" r="95000">
                        <a14:foregroundMark x1="67368" y1="35294" x2="49474" y2="66765"/>
                        <a14:foregroundMark x1="49474" y1="66765" x2="29737" y2="83529"/>
                        <a14:foregroundMark x1="17895" y1="69118" x2="55789" y2="80882"/>
                        <a14:foregroundMark x1="12105" y1="68529" x2="46053" y2="67941"/>
                        <a14:foregroundMark x1="46053" y1="67941" x2="46316" y2="67941"/>
                        <a14:foregroundMark x1="4474" y1="69118" x2="36842" y2="82941"/>
                        <a14:foregroundMark x1="41842" y1="92941" x2="41842" y2="92941"/>
                        <a14:foregroundMark x1="43684" y1="93824" x2="45000" y2="91471"/>
                        <a14:foregroundMark x1="40526" y1="97941" x2="41316" y2="91471"/>
                        <a14:foregroundMark x1="95263" y1="21765" x2="88947" y2="29706"/>
                        <a14:foregroundMark x1="53947" y1="7353" x2="64211" y2="16765"/>
                        <a14:foregroundMark x1="66053" y1="8824" x2="69211" y2="9412"/>
                        <a14:foregroundMark x1="55263" y1="5882" x2="58947" y2="7353"/>
                        <a14:foregroundMark x1="53947" y1="68529" x2="53947" y2="79412"/>
                        <a14:foregroundMark x1="61579" y1="73529" x2="38158" y2="75000"/>
                        <a14:foregroundMark x1="36842" y1="54706" x2="37368" y2="66471"/>
                        <a14:foregroundMark x1="57895" y1="63529" x2="64211" y2="71471"/>
                        <a14:foregroundMark x1="45000" y1="63529" x2="40526" y2="63529"/>
                        <a14:foregroundMark x1="55789" y1="73529" x2="58421" y2="77941"/>
                        <a14:foregroundMark x1="38158" y1="60000" x2="28684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669" y="4054034"/>
            <a:ext cx="1454727" cy="128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206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031"/>
          <a:stretch/>
        </p:blipFill>
        <p:spPr>
          <a:xfrm>
            <a:off x="0" y="869950"/>
            <a:ext cx="12192000" cy="51181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897658"/>
            <a:ext cx="12192000" cy="5124450"/>
          </a:xfrm>
          <a:prstGeom prst="rect">
            <a:avLst/>
          </a:prstGeom>
          <a:solidFill>
            <a:srgbClr val="152B3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51737" y="2836220"/>
            <a:ext cx="6088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요구사항 확인 및 </a:t>
            </a:r>
            <a:r>
              <a:rPr lang="ko-KR" altLang="en-US" sz="48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변경점</a:t>
            </a:r>
            <a:endParaRPr lang="ko-KR" altLang="en-US" sz="48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35814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65410" y="3667217"/>
            <a:ext cx="2661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Implement environment</a:t>
            </a:r>
            <a:endParaRPr lang="ko-KR" altLang="en-US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76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784468" y="81975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 sz="3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요구사항 확인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561779" y="1557326"/>
            <a:ext cx="3850731" cy="37746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75554" y="1565458"/>
            <a:ext cx="350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누가 사용하던 같은 내용이어야 한다</a:t>
            </a:r>
            <a:r>
              <a: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43D9ED-5783-47EE-A4B9-AAAF985B8AF2}"/>
              </a:ext>
            </a:extLst>
          </p:cNvPr>
          <p:cNvSpPr txBox="1"/>
          <p:nvPr/>
        </p:nvSpPr>
        <p:spPr>
          <a:xfrm>
            <a:off x="1561779" y="2105652"/>
            <a:ext cx="3720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클라이언트상에서 수정된 파일은 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서버로 전송되어 저장된다</a:t>
            </a: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F2230FB-9917-4EE6-8FD3-93AC1F356D27}"/>
              </a:ext>
            </a:extLst>
          </p:cNvPr>
          <p:cNvSpPr/>
          <p:nvPr/>
        </p:nvSpPr>
        <p:spPr>
          <a:xfrm rot="5400000">
            <a:off x="5668609" y="3126613"/>
            <a:ext cx="854779" cy="1507051"/>
          </a:xfrm>
          <a:prstGeom prst="rightArrow">
            <a:avLst>
              <a:gd name="adj1" fmla="val 50000"/>
              <a:gd name="adj2" fmla="val 48919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1FF46-CFF0-47B0-B2FC-622C8FBBACDB}"/>
              </a:ext>
            </a:extLst>
          </p:cNvPr>
          <p:cNvSpPr txBox="1"/>
          <p:nvPr/>
        </p:nvSpPr>
        <p:spPr>
          <a:xfrm>
            <a:off x="2828629" y="4938599"/>
            <a:ext cx="6534738" cy="970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서버에 </a:t>
            </a:r>
            <a:r>
              <a:rPr lang="en-US" altLang="ko-KR" sz="20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calender.db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파일을 두어 데이터의 동기화를 지원한다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TCP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연결 사용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BF8CB1-D447-41E0-9099-E83C39850499}"/>
              </a:ext>
            </a:extLst>
          </p:cNvPr>
          <p:cNvSpPr/>
          <p:nvPr/>
        </p:nvSpPr>
        <p:spPr>
          <a:xfrm>
            <a:off x="6896546" y="1549194"/>
            <a:ext cx="3850731" cy="37746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0867E5-EA67-45AF-89DB-7445B15F648F}"/>
              </a:ext>
            </a:extLst>
          </p:cNvPr>
          <p:cNvSpPr txBox="1"/>
          <p:nvPr/>
        </p:nvSpPr>
        <p:spPr>
          <a:xfrm>
            <a:off x="7010320" y="1557326"/>
            <a:ext cx="3663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일정은 중요한 정보이다</a:t>
            </a:r>
            <a:r>
              <a:rPr lang="en-US" altLang="ko-KR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900E30-A597-4618-BAE2-A0088365B9E9}"/>
              </a:ext>
            </a:extLst>
          </p:cNvPr>
          <p:cNvSpPr txBox="1"/>
          <p:nvPr/>
        </p:nvSpPr>
        <p:spPr>
          <a:xfrm>
            <a:off x="6919401" y="2059485"/>
            <a:ext cx="3844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UDP 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연결보다는 </a:t>
            </a:r>
            <a:r>
              <a:rPr lang="en-US" altLang="ko-KR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TCP</a:t>
            </a: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연결을 사용</a:t>
            </a:r>
            <a:r>
              <a:rPr lang="en-US" altLang="ko-KR" sz="16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20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파일 동기화 명시</a:t>
            </a:r>
          </a:p>
        </p:txBody>
      </p:sp>
    </p:spTree>
    <p:extLst>
      <p:ext uri="{BB962C8B-B14F-4D97-AF65-F5344CB8AC3E}">
        <p14:creationId xmlns:p14="http://schemas.microsoft.com/office/powerpoint/2010/main" val="242640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638</TotalTime>
  <Words>368</Words>
  <Application>Microsoft Office PowerPoint</Application>
  <PresentationFormat>와이드스크린</PresentationFormat>
  <Paragraphs>118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맑은 고딕</vt:lpstr>
      <vt:lpstr>KoPub돋움체 Light</vt:lpstr>
      <vt:lpstr>KoPub돋움체 Medium</vt:lpstr>
      <vt:lpstr>Wingdings</vt:lpstr>
      <vt:lpstr>KoPub돋움체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김동혁</cp:lastModifiedBy>
  <cp:revision>58</cp:revision>
  <dcterms:created xsi:type="dcterms:W3CDTF">2018-12-02T10:25:36Z</dcterms:created>
  <dcterms:modified xsi:type="dcterms:W3CDTF">2020-06-14T17:33:33Z</dcterms:modified>
</cp:coreProperties>
</file>